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6" r:id="rId3"/>
    <p:sldId id="314" r:id="rId4"/>
    <p:sldId id="372" r:id="rId5"/>
    <p:sldId id="388" r:id="rId6"/>
    <p:sldId id="386" r:id="rId7"/>
    <p:sldId id="324" r:id="rId8"/>
    <p:sldId id="325" r:id="rId9"/>
    <p:sldId id="399" r:id="rId10"/>
    <p:sldId id="396" r:id="rId11"/>
    <p:sldId id="397" r:id="rId12"/>
    <p:sldId id="398" r:id="rId13"/>
    <p:sldId id="395" r:id="rId14"/>
    <p:sldId id="339" r:id="rId15"/>
    <p:sldId id="389" r:id="rId16"/>
    <p:sldId id="340" r:id="rId17"/>
    <p:sldId id="342" r:id="rId18"/>
    <p:sldId id="378" r:id="rId19"/>
    <p:sldId id="379" r:id="rId20"/>
    <p:sldId id="377" r:id="rId21"/>
    <p:sldId id="376" r:id="rId22"/>
    <p:sldId id="374" r:id="rId23"/>
    <p:sldId id="359" r:id="rId24"/>
    <p:sldId id="390" r:id="rId25"/>
    <p:sldId id="384" r:id="rId26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40"/>
    <a:srgbClr val="F0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>
      <p:cViewPr varScale="1">
        <p:scale>
          <a:sx n="110" d="100"/>
          <a:sy n="110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D7E-DECD-40A8-83A4-F76C1F255BF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86EF-2066-4868-A2D4-77ABBC48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44DC-17B1-4BD0-9959-2723B1C0D4AF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5252-4D7C-4974-8F53-485A71EFFC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目录页</a:t>
            </a:r>
          </a:p>
        </p:txBody>
      </p:sp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48C9CDA-8F15-F146-A51E-68AC320B104D}"/>
              </a:ext>
            </a:extLst>
          </p:cNvPr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3" name="直接连接符 9">
            <a:extLst>
              <a:ext uri="{FF2B5EF4-FFF2-40B4-BE49-F238E27FC236}">
                <a16:creationId xmlns:a16="http://schemas.microsoft.com/office/drawing/2014/main" id="{E29F6128-6369-8E4C-A275-0A7BA8C761B9}"/>
              </a:ext>
            </a:extLst>
          </p:cNvPr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11CC652B-D9C6-2D46-B127-0BC599AF2515}"/>
              </a:ext>
            </a:extLst>
          </p:cNvPr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5524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壹</a:t>
            </a:r>
            <a:endParaRPr lang="zh-CN" altLang="en-US" sz="2800" b="0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积极心理学历程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贰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空间关系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C4825D1-716B-C145-9F2E-692361922822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8F7F66E7-C2C4-6E42-96CE-EE11FADE7FC7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E2FAF8D2-B957-6D43-AB72-893257F469C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积极情绪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F97860C-8961-B843-8870-53F6CE356884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480ABAF9-DF0A-DB41-BF14-F1D48E670CA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0D9C9D96-5F89-F343-B130-ED884BA507A2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人格特质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E5F8211-0171-D948-9931-B8B96A12F348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28281E8C-7FF0-204E-A5BC-7FFC8A528D26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FF9E24E4-5EC3-0844-BC55-782DA7892D0B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7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心理资本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7A1C7-92C2-C446-B203-1B63640BE4D5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D46516AF-8E4C-3D40-8AF9-6BBD6AACEA4F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73D76E5F-727E-E043-BEC6-270C4E88DF68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肆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运用实践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5F6962C-47AA-7940-9FC1-9EC4F00753D1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33" name="直接连接符 19">
            <a:extLst>
              <a:ext uri="{FF2B5EF4-FFF2-40B4-BE49-F238E27FC236}">
                <a16:creationId xmlns:a16="http://schemas.microsoft.com/office/drawing/2014/main" id="{622EB85E-1F4C-E440-8259-E217417048F7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>
            <a:extLst>
              <a:ext uri="{FF2B5EF4-FFF2-40B4-BE49-F238E27FC236}">
                <a16:creationId xmlns:a16="http://schemas.microsoft.com/office/drawing/2014/main" id="{6B23F48C-30E1-CB49-B5F3-81DA4C77362E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2" r:id="rId5"/>
    <p:sldLayoutId id="2147483664" r:id="rId6"/>
    <p:sldLayoutId id="2147483665" r:id="rId7"/>
    <p:sldLayoutId id="214748365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2390382" y="4158068"/>
            <a:ext cx="2502412" cy="1790761"/>
          </a:xfrm>
          <a:custGeom>
            <a:avLst/>
            <a:gdLst/>
            <a:ahLst/>
            <a:cxnLst/>
            <a:rect l="l" t="t" r="r" b="b"/>
            <a:pathLst>
              <a:path w="1877542" h="1790761">
                <a:moveTo>
                  <a:pt x="0" y="0"/>
                </a:moveTo>
                <a:cubicBezTo>
                  <a:pt x="570568" y="146264"/>
                  <a:pt x="1203685" y="250085"/>
                  <a:pt x="1877542" y="300265"/>
                </a:cubicBezTo>
                <a:lnTo>
                  <a:pt x="1877542" y="1523367"/>
                </a:lnTo>
                <a:cubicBezTo>
                  <a:pt x="1207220" y="1562691"/>
                  <a:pt x="574445" y="1655618"/>
                  <a:pt x="0" y="1790761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>
            <a:off x="-18750" y="3406791"/>
            <a:ext cx="2295386" cy="3246791"/>
          </a:xfrm>
          <a:custGeom>
            <a:avLst/>
            <a:gdLst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14068 w 1722212"/>
              <a:gd name="connsiteY0" fmla="*/ 0 h 3246791"/>
              <a:gd name="connsiteX1" fmla="*/ 1477513 w 1722212"/>
              <a:gd name="connsiteY1" fmla="*/ 661181 h 3246791"/>
              <a:gd name="connsiteX2" fmla="*/ 1722212 w 1722212"/>
              <a:gd name="connsiteY2" fmla="*/ 729807 h 3246791"/>
              <a:gd name="connsiteX3" fmla="*/ 1722212 w 1722212"/>
              <a:gd name="connsiteY3" fmla="*/ 2562051 h 3246791"/>
              <a:gd name="connsiteX4" fmla="*/ 487793 w 1722212"/>
              <a:gd name="connsiteY4" fmla="*/ 2965437 h 3246791"/>
              <a:gd name="connsiteX5" fmla="*/ 0 w 1722212"/>
              <a:gd name="connsiteY5" fmla="*/ 3246791 h 3246791"/>
              <a:gd name="connsiteX6" fmla="*/ 14068 w 1722212"/>
              <a:gd name="connsiteY6" fmla="*/ 0 h 32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212" h="3246791">
                <a:moveTo>
                  <a:pt x="14068" y="0"/>
                </a:moveTo>
                <a:cubicBezTo>
                  <a:pt x="473747" y="182880"/>
                  <a:pt x="975630" y="478301"/>
                  <a:pt x="1477513" y="661181"/>
                </a:cubicBezTo>
                <a:cubicBezTo>
                  <a:pt x="1557642" y="685000"/>
                  <a:pt x="1639232" y="707886"/>
                  <a:pt x="1722212" y="729807"/>
                </a:cubicBezTo>
                <a:lnTo>
                  <a:pt x="1722212" y="2562051"/>
                </a:lnTo>
                <a:cubicBezTo>
                  <a:pt x="1269652" y="2671608"/>
                  <a:pt x="854651" y="2807576"/>
                  <a:pt x="487793" y="2965437"/>
                </a:cubicBezTo>
                <a:lnTo>
                  <a:pt x="0" y="3246791"/>
                </a:lnTo>
                <a:cubicBezTo>
                  <a:pt x="4689" y="2164527"/>
                  <a:pt x="9379" y="1082264"/>
                  <a:pt x="14068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"/>
          <p:cNvSpPr/>
          <p:nvPr/>
        </p:nvSpPr>
        <p:spPr>
          <a:xfrm>
            <a:off x="5006538" y="4463276"/>
            <a:ext cx="2502412" cy="1238020"/>
          </a:xfrm>
          <a:custGeom>
            <a:avLst/>
            <a:gdLst/>
            <a:ahLst/>
            <a:cxnLst/>
            <a:rect l="l" t="t" r="r" b="b"/>
            <a:pathLst>
              <a:path w="1877542" h="1238020">
                <a:moveTo>
                  <a:pt x="1877542" y="0"/>
                </a:moveTo>
                <a:lnTo>
                  <a:pt x="1877542" y="1238020"/>
                </a:lnTo>
                <a:cubicBezTo>
                  <a:pt x="1512129" y="1205555"/>
                  <a:pt x="1134200" y="1188873"/>
                  <a:pt x="747365" y="1188873"/>
                </a:cubicBezTo>
                <a:cubicBezTo>
                  <a:pt x="494044" y="1188873"/>
                  <a:pt x="244541" y="1196027"/>
                  <a:pt x="0" y="1212460"/>
                </a:cubicBezTo>
                <a:lnTo>
                  <a:pt x="0" y="754"/>
                </a:lnTo>
                <a:cubicBezTo>
                  <a:pt x="303571" y="25487"/>
                  <a:pt x="615342" y="36744"/>
                  <a:pt x="933122" y="36744"/>
                </a:cubicBezTo>
                <a:cubicBezTo>
                  <a:pt x="1254843" y="36744"/>
                  <a:pt x="1570404" y="25206"/>
                  <a:pt x="1877542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5"/>
          <p:cNvSpPr/>
          <p:nvPr/>
        </p:nvSpPr>
        <p:spPr>
          <a:xfrm>
            <a:off x="7622696" y="4155224"/>
            <a:ext cx="2502412" cy="1891514"/>
          </a:xfrm>
          <a:custGeom>
            <a:avLst/>
            <a:gdLst/>
            <a:ahLst/>
            <a:cxnLst/>
            <a:rect l="l" t="t" r="r" b="b"/>
            <a:pathLst>
              <a:path w="1877542" h="1891514">
                <a:moveTo>
                  <a:pt x="1877542" y="0"/>
                </a:moveTo>
                <a:lnTo>
                  <a:pt x="1877542" y="1891514"/>
                </a:lnTo>
                <a:cubicBezTo>
                  <a:pt x="1311529" y="1732732"/>
                  <a:pt x="677962" y="1616847"/>
                  <a:pt x="0" y="1554265"/>
                </a:cubicBezTo>
                <a:lnTo>
                  <a:pt x="0" y="302354"/>
                </a:lnTo>
                <a:cubicBezTo>
                  <a:pt x="674075" y="251415"/>
                  <a:pt x="1307213" y="146919"/>
                  <a:pt x="18775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/>
        </p:nvSpPr>
        <p:spPr>
          <a:xfrm>
            <a:off x="10248902" y="3533401"/>
            <a:ext cx="1938336" cy="3190521"/>
          </a:xfrm>
          <a:custGeom>
            <a:avLst/>
            <a:gdLst>
              <a:gd name="connsiteX0" fmla="*/ 225861 w 1454320"/>
              <a:gd name="connsiteY0" fmla="*/ 534572 h 2838828"/>
              <a:gd name="connsiteX1" fmla="*/ 1454320 w 1454320"/>
              <a:gd name="connsiteY1" fmla="*/ 0 h 2838828"/>
              <a:gd name="connsiteX2" fmla="*/ 1454320 w 1454320"/>
              <a:gd name="connsiteY2" fmla="*/ 2838828 h 2838828"/>
              <a:gd name="connsiteX3" fmla="*/ 844067 w 1454320"/>
              <a:gd name="connsiteY3" fmla="*/ 2838828 h 2838828"/>
              <a:gd name="connsiteX4" fmla="*/ 0 w 1454320"/>
              <a:gd name="connsiteY4" fmla="*/ 2539388 h 2838828"/>
              <a:gd name="connsiteX5" fmla="*/ 0 w 1454320"/>
              <a:gd name="connsiteY5" fmla="*/ 598081 h 2838828"/>
              <a:gd name="connsiteX6" fmla="*/ 225861 w 1454320"/>
              <a:gd name="connsiteY6" fmla="*/ 534572 h 2838828"/>
              <a:gd name="connsiteX0" fmla="*/ 225861 w 1454320"/>
              <a:gd name="connsiteY0" fmla="*/ 534572 h 3190521"/>
              <a:gd name="connsiteX1" fmla="*/ 1454320 w 1454320"/>
              <a:gd name="connsiteY1" fmla="*/ 0 h 3190521"/>
              <a:gd name="connsiteX2" fmla="*/ 1454320 w 1454320"/>
              <a:gd name="connsiteY2" fmla="*/ 3190521 h 3190521"/>
              <a:gd name="connsiteX3" fmla="*/ 844067 w 1454320"/>
              <a:gd name="connsiteY3" fmla="*/ 2838828 h 3190521"/>
              <a:gd name="connsiteX4" fmla="*/ 0 w 1454320"/>
              <a:gd name="connsiteY4" fmla="*/ 2539388 h 3190521"/>
              <a:gd name="connsiteX5" fmla="*/ 0 w 1454320"/>
              <a:gd name="connsiteY5" fmla="*/ 598081 h 3190521"/>
              <a:gd name="connsiteX6" fmla="*/ 225861 w 1454320"/>
              <a:gd name="connsiteY6" fmla="*/ 534572 h 319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4320" h="3190521">
                <a:moveTo>
                  <a:pt x="225861" y="534572"/>
                </a:moveTo>
                <a:lnTo>
                  <a:pt x="1454320" y="0"/>
                </a:lnTo>
                <a:lnTo>
                  <a:pt x="1454320" y="3190521"/>
                </a:lnTo>
                <a:lnTo>
                  <a:pt x="844067" y="2838828"/>
                </a:lnTo>
                <a:cubicBezTo>
                  <a:pt x="585500" y="2727363"/>
                  <a:pt x="302880" y="2627072"/>
                  <a:pt x="0" y="2539388"/>
                </a:cubicBezTo>
                <a:lnTo>
                  <a:pt x="0" y="598081"/>
                </a:lnTo>
                <a:cubicBezTo>
                  <a:pt x="76518" y="577798"/>
                  <a:pt x="151815" y="556589"/>
                  <a:pt x="225861" y="53457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5"/>
          <p:cNvSpPr/>
          <p:nvPr/>
        </p:nvSpPr>
        <p:spPr>
          <a:xfrm>
            <a:off x="0" y="5652149"/>
            <a:ext cx="12187238" cy="1181820"/>
          </a:xfrm>
          <a:custGeom>
            <a:avLst/>
            <a:gdLst/>
            <a:ahLst/>
            <a:cxnLst/>
            <a:rect l="l" t="t" r="r" b="b"/>
            <a:pathLst>
              <a:path w="9144000" h="1181820">
                <a:moveTo>
                  <a:pt x="4503736" y="0"/>
                </a:moveTo>
                <a:cubicBezTo>
                  <a:pt x="6407413" y="0"/>
                  <a:pt x="8095417" y="403989"/>
                  <a:pt x="9144000" y="1027158"/>
                </a:cubicBezTo>
                <a:lnTo>
                  <a:pt x="9144000" y="1181820"/>
                </a:lnTo>
                <a:cubicBezTo>
                  <a:pt x="8096888" y="552513"/>
                  <a:pt x="6400701" y="144016"/>
                  <a:pt x="4486433" y="144016"/>
                </a:cubicBezTo>
                <a:cubicBezTo>
                  <a:pt x="2673012" y="144016"/>
                  <a:pt x="1055298" y="510606"/>
                  <a:pt x="0" y="1084233"/>
                </a:cubicBezTo>
                <a:lnTo>
                  <a:pt x="0" y="949973"/>
                </a:lnTo>
                <a:cubicBezTo>
                  <a:pt x="1054723" y="370654"/>
                  <a:pt x="2680292" y="0"/>
                  <a:pt x="4503736" y="0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22"/>
          <p:cNvSpPr/>
          <p:nvPr/>
        </p:nvSpPr>
        <p:spPr>
          <a:xfrm>
            <a:off x="1" y="3284985"/>
            <a:ext cx="12187239" cy="1215037"/>
          </a:xfrm>
          <a:custGeom>
            <a:avLst/>
            <a:gdLst/>
            <a:ahLst/>
            <a:cxnLst/>
            <a:rect l="l" t="t" r="r" b="b"/>
            <a:pathLst>
              <a:path w="9144001" h="1215037">
                <a:moveTo>
                  <a:pt x="0" y="0"/>
                </a:moveTo>
                <a:cubicBezTo>
                  <a:pt x="1044041" y="640192"/>
                  <a:pt x="2755465" y="1057166"/>
                  <a:pt x="4689494" y="1057166"/>
                </a:cubicBezTo>
                <a:cubicBezTo>
                  <a:pt x="6484806" y="1057166"/>
                  <a:pt x="8088300" y="697861"/>
                  <a:pt x="9144001" y="133798"/>
                </a:cubicBezTo>
                <a:lnTo>
                  <a:pt x="9144001" y="292702"/>
                </a:lnTo>
                <a:cubicBezTo>
                  <a:pt x="8087610" y="855887"/>
                  <a:pt x="6484419" y="1215037"/>
                  <a:pt x="4689494" y="1215037"/>
                </a:cubicBezTo>
                <a:cubicBezTo>
                  <a:pt x="2755571" y="1215037"/>
                  <a:pt x="1044228" y="798109"/>
                  <a:pt x="0" y="157591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90950" y="2122792"/>
            <a:ext cx="61093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积极心理学</a:t>
            </a:r>
            <a:r>
              <a:rPr lang="zh-CN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漫游</a:t>
            </a:r>
            <a:endParaRPr lang="zh-CN" altLang="en-US" sz="66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90950" y="1772816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心向阳光，幸福常在</a:t>
            </a:r>
            <a:r>
              <a:rPr lang="en-US" altLang="zh-CN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600" i="1" dirty="0">
              <a:solidFill>
                <a:srgbClr val="F26A4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830910" y="3426487"/>
            <a:ext cx="51130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8688225" y="2060848"/>
            <a:ext cx="511552" cy="355744"/>
            <a:chOff x="6410291" y="4700483"/>
            <a:chExt cx="511552" cy="355744"/>
          </a:xfrm>
        </p:grpSpPr>
        <p:sp>
          <p:nvSpPr>
            <p:cNvPr id="44" name="二十四角星 43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9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6CE6C-1376-9344-ADC4-95C4F61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6" y="2060848"/>
            <a:ext cx="3600000" cy="2166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A64A0-C7A1-4C46-83D7-6AEE7AB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4" y="2060847"/>
            <a:ext cx="4325169" cy="2160000"/>
          </a:xfrm>
          <a:prstGeom prst="rect">
            <a:avLst/>
          </a:prstGeom>
        </p:spPr>
      </p:pic>
      <p:sp>
        <p:nvSpPr>
          <p:cNvPr id="4" name="Text Box 44">
            <a:extLst>
              <a:ext uri="{FF2B5EF4-FFF2-40B4-BE49-F238E27FC236}">
                <a16:creationId xmlns:a16="http://schemas.microsoft.com/office/drawing/2014/main" id="{7AC0181E-63E9-0C46-ABB1-C853FBD8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70" y="4725144"/>
            <a:ext cx="4104456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国内文献中发现更偏向于教育</a:t>
            </a:r>
            <a:endParaRPr lang="en-US" altLang="zh-CN" dirty="0"/>
          </a:p>
          <a:p>
            <a:r>
              <a:rPr lang="zh-CN" altLang="en-US" dirty="0"/>
              <a:t>国外更多提到积极的反面抑郁</a:t>
            </a:r>
            <a:endParaRPr lang="en-US" altLang="zh-CN" dirty="0"/>
          </a:p>
          <a:p>
            <a:r>
              <a:rPr lang="zh-CN" altLang="en-US" dirty="0"/>
              <a:t>国内高频提到心理资本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C11A87-CDB1-D843-A3FD-79EA25B3D55A}"/>
              </a:ext>
            </a:extLst>
          </p:cNvPr>
          <p:cNvSpPr/>
          <p:nvPr/>
        </p:nvSpPr>
        <p:spPr>
          <a:xfrm>
            <a:off x="4496223" y="620688"/>
            <a:ext cx="249299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国内外关键词词云对比</a:t>
            </a:r>
          </a:p>
        </p:txBody>
      </p:sp>
    </p:spTree>
    <p:extLst>
      <p:ext uri="{BB962C8B-B14F-4D97-AF65-F5344CB8AC3E}">
        <p14:creationId xmlns:p14="http://schemas.microsoft.com/office/powerpoint/2010/main" val="37003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4">
            <a:extLst>
              <a:ext uri="{FF2B5EF4-FFF2-40B4-BE49-F238E27FC236}">
                <a16:creationId xmlns:a16="http://schemas.microsoft.com/office/drawing/2014/main" id="{99E371BD-40E7-6645-A640-049E6895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124745"/>
            <a:ext cx="5760640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观点：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文献最多的不是北清复交这样的顶级名校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排名前十的大部分是师范类学校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458B9-FB11-B140-B448-8327A903169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国内主要研究机构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E65C3-D707-7F41-A3BB-BDC89657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26" y="2477081"/>
            <a:ext cx="5535917" cy="3471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F5DC1C-CBF2-43DC-BEE5-7156A25FE799}"/>
              </a:ext>
            </a:extLst>
          </p:cNvPr>
          <p:cNvSpPr/>
          <p:nvPr/>
        </p:nvSpPr>
        <p:spPr>
          <a:xfrm>
            <a:off x="3934966" y="6124654"/>
            <a:ext cx="1778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注：数据来自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CNKI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整理加工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0900FC-C3A7-4AFF-9E4F-5509FAA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29" y="1556792"/>
            <a:ext cx="6137147" cy="38016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9CAD61-18C0-47D9-B473-25EA674ABB65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国外主要研究机构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CFF40C9-8CEB-46C2-8AC4-2373CB1FA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910" y="5445224"/>
            <a:ext cx="3233619" cy="59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000" dirty="0"/>
              <a:t>注：数据来自</a:t>
            </a:r>
            <a:r>
              <a:rPr lang="en-US" altLang="zh-CN" sz="1000" dirty="0"/>
              <a:t>WOS</a:t>
            </a:r>
            <a:r>
              <a:rPr lang="zh-CN" altLang="en-US" sz="1000" dirty="0"/>
              <a:t>整理加工</a:t>
            </a:r>
            <a:endParaRPr lang="en-US" altLang="zh-CN" sz="10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93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75ABA7-24CB-5946-AF08-6E9BCBA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70" y="1484784"/>
            <a:ext cx="4248472" cy="357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E6A503-C790-E24B-960A-F811A2C098EC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国外主要期刊</a:t>
            </a:r>
          </a:p>
        </p:txBody>
      </p:sp>
      <p:sp>
        <p:nvSpPr>
          <p:cNvPr id="4" name="Text Box 44">
            <a:extLst>
              <a:ext uri="{FF2B5EF4-FFF2-40B4-BE49-F238E27FC236}">
                <a16:creationId xmlns:a16="http://schemas.microsoft.com/office/drawing/2014/main" id="{6932F947-CCD9-4637-BCF5-C05C77CDC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009" y="5301208"/>
            <a:ext cx="4392488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国外的期刊较多，国内太杂不做推荐展示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02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huxiya\桌面\未标题-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5"/>
          <a:stretch/>
        </p:blipFill>
        <p:spPr bwMode="auto">
          <a:xfrm>
            <a:off x="7391069" y="2702618"/>
            <a:ext cx="4799344" cy="41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积极心理学主要内容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noProof="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3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内容框架</a:t>
            </a:r>
            <a:endParaRPr lang="en-US" altLang="zh-CN" sz="1600" b="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5055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90F428-5D15-504B-BF7C-31A2A822FD5D}"/>
              </a:ext>
            </a:extLst>
          </p:cNvPr>
          <p:cNvSpPr txBox="1"/>
          <p:nvPr/>
        </p:nvSpPr>
        <p:spPr>
          <a:xfrm>
            <a:off x="4496430" y="30530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5400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三大块结构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571E7-2E57-5649-AF1A-4EAD4A8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1340768"/>
            <a:ext cx="7454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2422798" y="1772816"/>
            <a:ext cx="7683312" cy="3888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696644">
            <a:off x="9169998" y="257308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妙语连珠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24C19A-72CD-40BB-BBBB-F1FD768FDF3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积极情绪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A886A84F-A3C2-4E73-A1E1-98B40D0B87DE}"/>
              </a:ext>
            </a:extLst>
          </p:cNvPr>
          <p:cNvSpPr/>
          <p:nvPr/>
        </p:nvSpPr>
        <p:spPr>
          <a:xfrm>
            <a:off x="2926854" y="2944152"/>
            <a:ext cx="1952830" cy="1853000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幸福</a:t>
            </a: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3EA5360B-0B9B-4B1C-BFEE-873BB5840E0B}"/>
              </a:ext>
            </a:extLst>
          </p:cNvPr>
          <p:cNvSpPr/>
          <p:nvPr/>
        </p:nvSpPr>
        <p:spPr>
          <a:xfrm flipH="1">
            <a:off x="7758022" y="2944153"/>
            <a:ext cx="1812602" cy="1852999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乐观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088A8-8656-4222-A517-8977797050A5}"/>
              </a:ext>
            </a:extLst>
          </p:cNvPr>
          <p:cNvSpPr/>
          <p:nvPr/>
        </p:nvSpPr>
        <p:spPr>
          <a:xfrm>
            <a:off x="5239804" y="3661890"/>
            <a:ext cx="2244650" cy="1135262"/>
          </a:xfrm>
          <a:prstGeom prst="rect">
            <a:avLst/>
          </a:pr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心流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BC6E87-BFDC-4D94-97E8-1C43C703F87D}"/>
              </a:ext>
            </a:extLst>
          </p:cNvPr>
          <p:cNvSpPr/>
          <p:nvPr/>
        </p:nvSpPr>
        <p:spPr>
          <a:xfrm>
            <a:off x="5584859" y="29249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rgbClr val="F05425"/>
                </a:solidFill>
              </a:rPr>
              <a:t>积极情绪</a:t>
            </a:r>
          </a:p>
        </p:txBody>
      </p:sp>
    </p:spTree>
    <p:extLst>
      <p:ext uri="{BB962C8B-B14F-4D97-AF65-F5344CB8AC3E}">
        <p14:creationId xmlns:p14="http://schemas.microsoft.com/office/powerpoint/2010/main" val="1419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幸福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过去的幸福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735166" y="2960691"/>
            <a:ext cx="4536504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幸福影响因素（</a:t>
            </a:r>
            <a:r>
              <a:rPr lang="en" altLang="zh-CN" b="1" dirty="0"/>
              <a:t>A</a:t>
            </a:r>
            <a:r>
              <a:rPr lang="zh-CN" altLang="en-US" b="1" dirty="0"/>
              <a:t>因素</a:t>
            </a:r>
            <a:r>
              <a:rPr lang="en-US" altLang="zh-CN" b="1" dirty="0"/>
              <a:t>+</a:t>
            </a:r>
            <a:r>
              <a:rPr lang="en" altLang="zh-CN" b="1" dirty="0"/>
              <a:t>B</a:t>
            </a:r>
            <a:r>
              <a:rPr lang="zh-CN" altLang="en-US" b="1" dirty="0"/>
              <a:t>因素）</a:t>
            </a:r>
          </a:p>
          <a:p>
            <a:r>
              <a:rPr lang="zh-CN" altLang="en-US" dirty="0"/>
              <a:t>柳博米尔斯基、谢尔登、施卡德 幸福公式</a:t>
            </a:r>
          </a:p>
          <a:p>
            <a:r>
              <a:rPr lang="zh-CN" altLang="en-US" dirty="0"/>
              <a:t>幸福</a:t>
            </a:r>
            <a:r>
              <a:rPr lang="en-US" altLang="zh-CN" dirty="0"/>
              <a:t>= </a:t>
            </a:r>
            <a:r>
              <a:rPr lang="zh-CN" altLang="en-US" dirty="0"/>
              <a:t>界点（天生气质） </a:t>
            </a:r>
            <a:r>
              <a:rPr lang="en-US" altLang="zh-CN" dirty="0"/>
              <a:t>+ </a:t>
            </a:r>
            <a:r>
              <a:rPr lang="zh-CN" altLang="en-US" dirty="0"/>
              <a:t>生活情景 </a:t>
            </a:r>
            <a:r>
              <a:rPr lang="en-US" altLang="zh-CN" dirty="0"/>
              <a:t>+ </a:t>
            </a:r>
            <a:r>
              <a:rPr lang="zh-CN" altLang="en-US" dirty="0"/>
              <a:t>意志活动</a:t>
            </a:r>
          </a:p>
        </p:txBody>
      </p:sp>
      <p:pic>
        <p:nvPicPr>
          <p:cNvPr id="7170" name="Picture 2" descr="D:\360Downloads\pic\1IH21255-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90" y="2852936"/>
            <a:ext cx="5112568" cy="3240360"/>
          </a:xfrm>
          <a:prstGeom prst="rect">
            <a:avLst/>
          </a:prstGeom>
          <a:noFill/>
          <a:ln>
            <a:solidFill>
              <a:srgbClr val="F054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0590" y="2852936"/>
            <a:ext cx="9865096" cy="3240359"/>
          </a:xfrm>
          <a:prstGeom prst="rect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560EA5B3-09DB-6241-B400-5F6061BA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886" y="167030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主观幸福感包括</a:t>
            </a:r>
            <a:r>
              <a:rPr lang="zh-CN" altLang="en-US" dirty="0">
                <a:solidFill>
                  <a:srgbClr val="F26A40"/>
                </a:solidFill>
              </a:rPr>
              <a:t>积极情感和总体生活满意度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心流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当下的幸福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8F06-BB24-1345-98A3-CB605160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1" y="2564904"/>
            <a:ext cx="5270500" cy="4102100"/>
          </a:xfrm>
          <a:prstGeom prst="rect">
            <a:avLst/>
          </a:prstGeom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82E9260-ED44-434F-B909-E8C2218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418370"/>
            <a:ext cx="6048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提出者：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米哈里</a:t>
            </a:r>
            <a:r>
              <a:rPr lang="en-US" altLang="zh-CN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契克森米哈赖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(Mihaly Csikszentmihalyi)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定义：一种将个人精神力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完全投注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在某种活动上的感觉；心流产生时同时会有高度的兴奋及充实感。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6E75A5F-3816-934A-86AE-D0081257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271" y="1573987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相信</a:t>
            </a:r>
            <a:r>
              <a:rPr lang="zh-CN" altLang="en-US" dirty="0">
                <a:solidFill>
                  <a:srgbClr val="F05425"/>
                </a:solidFill>
              </a:rPr>
              <a:t>好事</a:t>
            </a:r>
            <a:r>
              <a:rPr lang="zh-CN" altLang="en-US" dirty="0"/>
              <a:t>而不是坏事将会发生的</a:t>
            </a:r>
            <a:r>
              <a:rPr lang="zh-CN" altLang="en-US" dirty="0">
                <a:solidFill>
                  <a:srgbClr val="F05425"/>
                </a:solidFill>
              </a:rPr>
              <a:t>稳定倾向</a:t>
            </a:r>
            <a:endParaRPr lang="en-US" dirty="0">
              <a:solidFill>
                <a:srgbClr val="F0542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8385D-968F-BE4A-B17D-4780F5C1F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564904"/>
            <a:ext cx="6383239" cy="3433003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0F38875B-15F8-4C08-8C31-17A3C7D09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044498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dirty="0" err="1"/>
              <a:t>解释风格</a:t>
            </a:r>
            <a:r>
              <a:rPr lang="zh-CN" altLang="en-US" dirty="0"/>
              <a:t>：个体如何解释坏事的原因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655153">
            <a:off x="7756784" y="1813358"/>
            <a:ext cx="2781854" cy="1872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32716">
            <a:off x="7914568" y="3873275"/>
            <a:ext cx="2781854" cy="1872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74726" y="2096368"/>
            <a:ext cx="4896544" cy="432048"/>
            <a:chOff x="3779912" y="1777380"/>
            <a:chExt cx="4896544" cy="432048"/>
          </a:xfrm>
        </p:grpSpPr>
        <p:sp>
          <p:nvSpPr>
            <p:cNvPr id="36" name="矩形 3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积极心理学发展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4726" y="2900619"/>
            <a:ext cx="4896544" cy="432048"/>
            <a:chOff x="3779912" y="1777380"/>
            <a:chExt cx="4896544" cy="432048"/>
          </a:xfrm>
        </p:grpSpPr>
        <p:sp>
          <p:nvSpPr>
            <p:cNvPr id="40" name="矩形 3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2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国内外积极心理学研究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4726" y="3704870"/>
            <a:ext cx="4896544" cy="432048"/>
            <a:chOff x="3779912" y="1777380"/>
            <a:chExt cx="4896544" cy="432048"/>
          </a:xfrm>
        </p:grpSpPr>
        <p:sp>
          <p:nvSpPr>
            <p:cNvPr id="44" name="矩形 43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3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积极心理学主要内容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74726" y="4509120"/>
            <a:ext cx="4896544" cy="432048"/>
            <a:chOff x="3779912" y="1777380"/>
            <a:chExt cx="4896544" cy="432048"/>
          </a:xfrm>
        </p:grpSpPr>
        <p:sp>
          <p:nvSpPr>
            <p:cNvPr id="50" name="矩形 4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4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2368" y="1824127"/>
              <a:ext cx="4078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运用场景探索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44F6AB-3996-6746-8BF9-F2C1B1907A9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积极人格特质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3366F-7FEE-7943-9324-924709AF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340768"/>
            <a:ext cx="4032448" cy="405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E828-B9F8-5349-A278-4EE72609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021309"/>
            <a:ext cx="6048672" cy="2693631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61212ADA-651F-2D48-BF24-EBC08347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702" y="1408931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积极人格特质是幸福的基础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D78B3-60EA-47DF-84E0-9A766DA9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949534"/>
            <a:ext cx="8064896" cy="2958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084300-AFD8-4529-B580-1D61545E5BD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资本类型</a:t>
            </a:r>
          </a:p>
        </p:txBody>
      </p:sp>
    </p:spTree>
    <p:extLst>
      <p:ext uri="{BB962C8B-B14F-4D97-AF65-F5344CB8AC3E}">
        <p14:creationId xmlns:p14="http://schemas.microsoft.com/office/powerpoint/2010/main" val="220753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03825-B08A-4235-9089-9D70C89D7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1556792"/>
            <a:ext cx="5688632" cy="36722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EF1F0-1C1D-47E6-8CDB-DB484E1958F1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积极心理资本</a:t>
            </a:r>
          </a:p>
        </p:txBody>
      </p:sp>
    </p:spTree>
    <p:extLst>
      <p:ext uri="{BB962C8B-B14F-4D97-AF65-F5344CB8AC3E}">
        <p14:creationId xmlns:p14="http://schemas.microsoft.com/office/powerpoint/2010/main" val="410199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运用情景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4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请思考：我们如何把积极心理学应用于生活？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3002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999C37-6294-5D49-BA66-51D3267A029D}"/>
              </a:ext>
            </a:extLst>
          </p:cNvPr>
          <p:cNvSpPr txBox="1"/>
          <p:nvPr/>
        </p:nvSpPr>
        <p:spPr>
          <a:xfrm>
            <a:off x="4655046" y="2102750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职业倦怠案例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工具人小张的故事：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小张是个公务员，工作让小张感觉特别累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压力特别大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对工作缺乏冲劲和动力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在工作中会有挫折感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紧张感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甚至出现害怕工作的情况。工作中常常愤世嫉俗，负面情绪严重。工作也觉得没什么成就感，时刻有辞职的念头。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66D1-485D-7A46-B94F-67AED924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916832"/>
            <a:ext cx="3931841" cy="2618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C48B6-C4B3-5C42-99A6-155097E3663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职业运用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F76A1A-76DD-B245-B7C5-658A79A94F28}"/>
              </a:ext>
            </a:extLst>
          </p:cNvPr>
          <p:cNvSpPr/>
          <p:nvPr/>
        </p:nvSpPr>
        <p:spPr>
          <a:xfrm>
            <a:off x="4511030" y="4797152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积极心理学解决：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1.</a:t>
            </a:r>
            <a:r>
              <a:rPr lang="zh-CN" altLang="en-US" dirty="0">
                <a:solidFill>
                  <a:srgbClr val="494949"/>
                </a:solidFill>
              </a:rPr>
              <a:t>找到并发挥自己的优势，达到兴趣、能力与价值平衡</a:t>
            </a:r>
            <a:endParaRPr lang="en-US" altLang="zh-CN" dirty="0">
              <a:solidFill>
                <a:srgbClr val="49494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2.</a:t>
            </a:r>
            <a:r>
              <a:rPr lang="zh-CN" altLang="en-US" dirty="0">
                <a:solidFill>
                  <a:srgbClr val="494949"/>
                </a:solidFill>
              </a:rPr>
              <a:t>识别自己情绪状态，作出相应的调整</a:t>
            </a:r>
          </a:p>
        </p:txBody>
      </p:sp>
    </p:spTree>
    <p:extLst>
      <p:ext uri="{BB962C8B-B14F-4D97-AF65-F5344CB8AC3E}">
        <p14:creationId xmlns:p14="http://schemas.microsoft.com/office/powerpoint/2010/main" val="113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D272B7D-0B4F-7F40-B1AD-95D25B37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66" y="2420888"/>
            <a:ext cx="8136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组员：俊俊、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echo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Cai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、颜如玉、鹿非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观察员： 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one-eye-Q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Jason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、刘熙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Lyusy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、常星心、列文、糖盐、东边闲人、无味无谓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指导教练：王蒙、古严、生强、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Alex</a:t>
            </a: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BE6E42F-9344-430A-840F-F9B57A6DAE3D}"/>
              </a:ext>
            </a:extLst>
          </p:cNvPr>
          <p:cNvSpPr txBox="1">
            <a:spLocks/>
          </p:cNvSpPr>
          <p:nvPr/>
        </p:nvSpPr>
        <p:spPr>
          <a:xfrm>
            <a:off x="2278782" y="1772817"/>
            <a:ext cx="46805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可爱的伙伴们</a:t>
            </a:r>
          </a:p>
        </p:txBody>
      </p:sp>
    </p:spTree>
    <p:extLst>
      <p:ext uri="{BB962C8B-B14F-4D97-AF65-F5344CB8AC3E}">
        <p14:creationId xmlns:p14="http://schemas.microsoft.com/office/powerpoint/2010/main" val="3377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200" b="1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Broadway" pitchFamily="82" charset="0"/>
                <a:ea typeface="微软雅黑"/>
              </a:rPr>
              <a:t>1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324036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时间线与历史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user\Desktop\未标题-1 拷贝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"/>
          <a:stretch/>
        </p:blipFill>
        <p:spPr bwMode="auto">
          <a:xfrm>
            <a:off x="8340299" y="2564905"/>
            <a:ext cx="384655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1965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AEA63-F111-4414-A2E9-6A5624CDE7B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什么是积极心理学？</a:t>
            </a:r>
          </a:p>
        </p:txBody>
      </p:sp>
      <p:sp>
        <p:nvSpPr>
          <p:cNvPr id="9" name="Text Box 44">
            <a:extLst>
              <a:ext uri="{FF2B5EF4-FFF2-40B4-BE49-F238E27FC236}">
                <a16:creationId xmlns:a16="http://schemas.microsoft.com/office/drawing/2014/main" id="{F3B615A1-9168-EB46-B6BA-D2B6128F8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830" y="220486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积极心理学是</a:t>
            </a:r>
            <a:r>
              <a:rPr lang="zh-CN" altLang="en-US" dirty="0">
                <a:solidFill>
                  <a:srgbClr val="F26A40"/>
                </a:solidFill>
              </a:rPr>
              <a:t>研究人的优势与幸福</a:t>
            </a:r>
            <a:r>
              <a:rPr lang="zh-CN" altLang="en-US" dirty="0"/>
              <a:t>，把握人生的科学。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DA2EC8-3C4C-684A-BE34-154BFA7D2F31}"/>
              </a:ext>
            </a:extLst>
          </p:cNvPr>
          <p:cNvSpPr txBox="1"/>
          <p:nvPr/>
        </p:nvSpPr>
        <p:spPr>
          <a:xfrm>
            <a:off x="5807174" y="1906957"/>
            <a:ext cx="38164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故事：</a:t>
            </a:r>
            <a:endParaRPr kumimoji="1" lang="en-US" altLang="zh-CN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♥1905年生，犹太人，心理治疗学派 - 意义治疗与存在主义分析（Existential Psychoanalysis）的创办人。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1942 年 9 月，他和家人包括他的新婚妻子一起被纳粹逮捕，关押在捷克波希米亚地区北部的特莱西恩施塔特（Theresienstadt）纳粹集中营。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他的父亲、母亲、妻子先后被被纳粹残酷地杀害。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1945 年 4 月 27 日他被美国陆军解救。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2CA24-7C86-AE48-B825-5070CC4A8D3E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为什么要学积极心理学？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6AD8F-1AC9-4740-9F15-E8C32624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46" y="2564904"/>
            <a:ext cx="4076582" cy="28083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1CA343F-3D63-42F9-8606-7495E0A3DF4A}"/>
              </a:ext>
            </a:extLst>
          </p:cNvPr>
          <p:cNvSpPr txBox="1"/>
          <p:nvPr/>
        </p:nvSpPr>
        <p:spPr>
          <a:xfrm>
            <a:off x="1558702" y="1792744"/>
            <a:ext cx="2727960" cy="77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tx2"/>
                </a:solidFill>
                <a:sym typeface="+mn-ea"/>
              </a:rPr>
              <a:t>维克多.弗兰克尔</a:t>
            </a:r>
            <a:endParaRPr lang="en-US" altLang="zh-CN" sz="3000" dirty="0">
              <a:solidFill>
                <a:schemeClr val="tx2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9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1401184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30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E2915-1465-464C-8B41-B39AB83A27B3}"/>
              </a:ext>
            </a:extLst>
          </p:cNvPr>
          <p:cNvSpPr txBox="1"/>
          <p:nvPr/>
        </p:nvSpPr>
        <p:spPr>
          <a:xfrm>
            <a:off x="1054646" y="2103239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特曼：天才和幸福感的研究</a:t>
            </a:r>
            <a:endParaRPr kumimoji="1"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荣格：生活意义的研究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42DC77-ADAD-844A-BDDA-CB172EBC7409}"/>
              </a:ext>
            </a:extLst>
          </p:cNvPr>
          <p:cNvSpPr/>
          <p:nvPr/>
        </p:nvSpPr>
        <p:spPr>
          <a:xfrm>
            <a:off x="4708835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60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28E4-341B-704B-AE40-0291AFA5FFDE}"/>
              </a:ext>
            </a:extLst>
          </p:cNvPr>
          <p:cNvSpPr txBox="1"/>
          <p:nvPr/>
        </p:nvSpPr>
        <p:spPr>
          <a:xfrm>
            <a:off x="4240009" y="4356011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心理学家研究人性积极的一面</a:t>
            </a:r>
            <a:endParaRPr kumimoji="1"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618862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1998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7793823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2000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ED59A-33B3-EB4C-A564-127BC0B3B8F6}"/>
              </a:ext>
            </a:extLst>
          </p:cNvPr>
          <p:cNvSpPr txBox="1"/>
          <p:nvPr/>
        </p:nvSpPr>
        <p:spPr>
          <a:xfrm>
            <a:off x="6080688" y="2172428"/>
            <a:ext cx="151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塞林格曼提出要研究积极心理学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5AD72A-7EB6-3644-ABCD-7E6ECA7A0830}"/>
              </a:ext>
            </a:extLst>
          </p:cNvPr>
          <p:cNvSpPr txBox="1"/>
          <p:nvPr/>
        </p:nvSpPr>
        <p:spPr>
          <a:xfrm>
            <a:off x="7104477" y="4335487"/>
            <a:ext cx="266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/>
              <a:t>Positive psychology: An introduction</a:t>
            </a:r>
            <a:r>
              <a:rPr lang="zh-CN" altLang="en-US" sz="1200" dirty="0"/>
              <a:t>发表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4BD032-3974-2C45-B076-2822D7713125}"/>
              </a:ext>
            </a:extLst>
          </p:cNvPr>
          <p:cNvSpPr/>
          <p:nvPr/>
        </p:nvSpPr>
        <p:spPr>
          <a:xfrm>
            <a:off x="9265110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早期发展 </a:t>
            </a:r>
            <a:r>
              <a:rPr lang="en-US" altLang="zh-CN" sz="1200" dirty="0"/>
              <a:t>2001-2018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BC6E1-BA75-7343-99E6-5D86D7077A53}"/>
              </a:ext>
            </a:extLst>
          </p:cNvPr>
          <p:cNvSpPr/>
          <p:nvPr/>
        </p:nvSpPr>
        <p:spPr>
          <a:xfrm>
            <a:off x="9090831" y="1630540"/>
            <a:ext cx="1353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例如：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国家幸福指数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积极心理治疗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" altLang="zh-C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PERMA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积极特质分类</a:t>
            </a:r>
            <a:endParaRPr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7E903-6698-FD43-9A21-C45C1B140EB9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07744" y="3379636"/>
            <a:ext cx="598641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9D0D69D-FCD2-3E4B-B02C-A94F56B586AB}"/>
              </a:ext>
            </a:extLst>
          </p:cNvPr>
          <p:cNvCxnSpPr/>
          <p:nvPr/>
        </p:nvCxnSpPr>
        <p:spPr>
          <a:xfrm>
            <a:off x="5596803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E801D17-F299-DF49-AB82-613529AE5D6D}"/>
              </a:ext>
            </a:extLst>
          </p:cNvPr>
          <p:cNvCxnSpPr/>
          <p:nvPr/>
        </p:nvCxnSpPr>
        <p:spPr>
          <a:xfrm>
            <a:off x="7195182" y="3379636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937FA62-7A1A-3746-8D68-3C752D3A1124}"/>
              </a:ext>
            </a:extLst>
          </p:cNvPr>
          <p:cNvCxnSpPr/>
          <p:nvPr/>
        </p:nvCxnSpPr>
        <p:spPr>
          <a:xfrm>
            <a:off x="8676681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BDC41A0-E5AF-E34E-89A9-AAB148D796F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8309E2C-50A2-C84A-A443-F3DC66C2AFC6}"/>
              </a:ext>
            </a:extLst>
          </p:cNvPr>
          <p:cNvSpPr/>
          <p:nvPr/>
        </p:nvSpPr>
        <p:spPr>
          <a:xfrm>
            <a:off x="299886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1954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FFA595-5A54-A04B-B487-AB8856ABFB1E}"/>
              </a:ext>
            </a:extLst>
          </p:cNvPr>
          <p:cNvSpPr txBox="1"/>
          <p:nvPr/>
        </p:nvSpPr>
        <p:spPr>
          <a:xfrm>
            <a:off x="3101588" y="1895093"/>
            <a:ext cx="151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积极心理学这一词首次出现在</a:t>
            </a:r>
            <a:r>
              <a:rPr kumimoji="1" lang="en-US" altLang="zh-CN" sz="1200" dirty="0"/>
              <a:t>《</a:t>
            </a:r>
            <a:r>
              <a:rPr kumimoji="1" lang="zh-CN" altLang="en-US" sz="1200" dirty="0"/>
              <a:t>动机与人格</a:t>
            </a:r>
            <a:r>
              <a:rPr kumimoji="1" lang="en-US" altLang="zh-CN" sz="1200" dirty="0"/>
              <a:t>》</a:t>
            </a:r>
            <a:endParaRPr kumimoji="1" lang="zh-CN" altLang="en-US" sz="12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49665E0-3267-AE46-93A9-B7823FFA5C5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005422" y="3379636"/>
            <a:ext cx="670649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526762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3000"/>
              </a:lnSpc>
            </a:pPr>
            <a:r>
              <a:rPr lang="zh-CN" altLang="en-US" sz="3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积极心理学国内外研究情况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2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了解主要学者、研究机构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06D70-046A-4901-944A-48E16807F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9" y="3406140"/>
            <a:ext cx="3775417" cy="3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797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国外主要研究学者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625783" y="2028991"/>
            <a:ext cx="4104456" cy="39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主要学者名目</a:t>
            </a:r>
            <a:endParaRPr lang="en-US" dirty="0"/>
          </a:p>
        </p:txBody>
      </p:sp>
      <p:sp>
        <p:nvSpPr>
          <p:cNvPr id="5" name="Text Box 44"/>
          <p:cNvSpPr txBox="1">
            <a:spLocks noChangeArrowheads="1"/>
          </p:cNvSpPr>
          <p:nvPr/>
        </p:nvSpPr>
        <p:spPr bwMode="auto">
          <a:xfrm>
            <a:off x="550590" y="2058038"/>
            <a:ext cx="410445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塞林格曼图片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0FA47-863A-4655-ABF3-068DA5CC4D15}"/>
              </a:ext>
            </a:extLst>
          </p:cNvPr>
          <p:cNvSpPr/>
          <p:nvPr/>
        </p:nvSpPr>
        <p:spPr>
          <a:xfrm>
            <a:off x="787826" y="1710658"/>
            <a:ext cx="4134040" cy="4156589"/>
          </a:xfrm>
          <a:prstGeom prst="rect">
            <a:avLst/>
          </a:prstGeom>
          <a:noFill/>
          <a:ln w="9525">
            <a:solidFill>
              <a:srgbClr val="F26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9745FD-DBBC-453A-A28D-4A1235FD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5" y="1777653"/>
            <a:ext cx="4022598" cy="4022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2E199-73DE-F94D-AAEE-E22A282E4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1805778"/>
            <a:ext cx="5314838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C25F-B74B-4B70-B4D0-AE59BAD3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62" y="1700808"/>
            <a:ext cx="4619625" cy="2419350"/>
          </a:xfrm>
          <a:prstGeom prst="rect">
            <a:avLst/>
          </a:prstGeom>
        </p:spPr>
      </p:pic>
      <p:sp>
        <p:nvSpPr>
          <p:cNvPr id="6" name="Text Box 44">
            <a:extLst>
              <a:ext uri="{FF2B5EF4-FFF2-40B4-BE49-F238E27FC236}">
                <a16:creationId xmlns:a16="http://schemas.microsoft.com/office/drawing/2014/main" id="{528E46AA-1DAE-4EA8-8D3A-3A14135C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796" y="4625283"/>
            <a:ext cx="7272818" cy="8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200" dirty="0"/>
              <a:t>结论：</a:t>
            </a:r>
            <a:endParaRPr lang="en-US" altLang="zh-CN" sz="1200" dirty="0"/>
          </a:p>
          <a:p>
            <a:r>
              <a:rPr lang="zh-CN" altLang="en-US" sz="1200" dirty="0"/>
              <a:t>国内主要学者苗元江</a:t>
            </a:r>
            <a:r>
              <a:rPr lang="en-US" altLang="zh-CN" sz="1200" dirty="0"/>
              <a:t>,</a:t>
            </a:r>
            <a:r>
              <a:rPr lang="zh-CN" altLang="en-US" sz="1200" dirty="0"/>
              <a:t>刘翔平</a:t>
            </a:r>
            <a:r>
              <a:rPr lang="en-US" altLang="zh-CN" sz="1200" dirty="0"/>
              <a:t>,</a:t>
            </a:r>
            <a:r>
              <a:rPr lang="zh-CN" altLang="en-US" sz="1200" dirty="0"/>
              <a:t>任俊</a:t>
            </a:r>
            <a:r>
              <a:rPr lang="en-US" altLang="zh-CN" sz="1200" dirty="0"/>
              <a:t>,</a:t>
            </a:r>
            <a:r>
              <a:rPr lang="zh-CN" altLang="en-US" sz="1200" dirty="0"/>
              <a:t>彭凯平</a:t>
            </a:r>
            <a:r>
              <a:rPr lang="en-US" altLang="zh-CN" sz="1200" dirty="0"/>
              <a:t>,</a:t>
            </a:r>
            <a:r>
              <a:rPr lang="zh-CN" altLang="en-US" sz="1200" dirty="0"/>
              <a:t>郑雪</a:t>
            </a:r>
            <a:endParaRPr lang="en-US" altLang="zh-CN" sz="1200" dirty="0"/>
          </a:p>
          <a:p>
            <a:r>
              <a:rPr lang="zh-CN" altLang="en-US" sz="1200" dirty="0"/>
              <a:t>国内学者非专门只研究积极心理学的，如彭凯平还主要研究社会心理学 </a:t>
            </a:r>
            <a:r>
              <a:rPr lang="en-US" altLang="zh-CN" sz="1200" dirty="0"/>
              <a:t>, </a:t>
            </a:r>
            <a:r>
              <a:rPr lang="zh-CN" altLang="en-US" sz="1200" dirty="0"/>
              <a:t>文化心理学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9C41-BC31-4229-B6FB-8B85B6D2F4E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国内主要研究学者</a:t>
            </a:r>
          </a:p>
        </p:txBody>
      </p:sp>
    </p:spTree>
    <p:extLst>
      <p:ext uri="{BB962C8B-B14F-4D97-AF65-F5344CB8AC3E}">
        <p14:creationId xmlns:p14="http://schemas.microsoft.com/office/powerpoint/2010/main" val="39163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fontAlgn="auto">
          <a:spcBef>
            <a:spcPts val="0"/>
          </a:spcBef>
          <a:spcAft>
            <a:spcPts val="0"/>
          </a:spcAft>
          <a:defRPr sz="5400" b="1" i="1" dirty="0">
            <a:solidFill>
              <a:srgbClr val="FC62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roadway" pitchFamily="82" charset="0"/>
            <a:ea typeface="DFPYeaSong-B5" pitchFamily="18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</TotalTime>
  <Words>703</Words>
  <Application>Microsoft Office PowerPoint</Application>
  <PresentationFormat>自定义</PresentationFormat>
  <Paragraphs>108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Helvetica Neue</vt:lpstr>
      <vt:lpstr>宋体</vt:lpstr>
      <vt:lpstr>微软雅黑</vt:lpstr>
      <vt:lpstr>Arial</vt:lpstr>
      <vt:lpstr>Broadway</vt:lpstr>
      <vt:lpstr>Calibri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junstudy</dc:creator>
  <cp:lastModifiedBy>junstudy</cp:lastModifiedBy>
  <cp:revision>808</cp:revision>
  <dcterms:modified xsi:type="dcterms:W3CDTF">2020-05-18T06:44:42Z</dcterms:modified>
</cp:coreProperties>
</file>